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71" autoAdjust="0"/>
    <p:restoredTop sz="94660"/>
  </p:normalViewPr>
  <p:slideViewPr>
    <p:cSldViewPr snapToGrid="0">
      <p:cViewPr>
        <p:scale>
          <a:sx n="66" d="100"/>
          <a:sy n="66" d="100"/>
        </p:scale>
        <p:origin x="1428" y="93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6248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8552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6269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771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54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176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4254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803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360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3613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0791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EDD11-65D6-489D-9326-79F82539080B}" type="datetimeFigureOut">
              <a:rPr lang="it-IT" smtClean="0"/>
              <a:t>07/11/2024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B9B9B9-F963-4960-90C6-1E30CF1506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555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C447A8-8B3F-8C06-D487-1E0AD5CF5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simbolo, cresta, emblema, bandiera&#10;&#10;Descrizione generata automaticamente">
            <a:extLst>
              <a:ext uri="{FF2B5EF4-FFF2-40B4-BE49-F238E27FC236}">
                <a16:creationId xmlns:a16="http://schemas.microsoft.com/office/drawing/2014/main" id="{AA29E098-F261-9F22-EADE-E2C9B80702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0" y="376969"/>
            <a:ext cx="1524000" cy="15240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E201708F-7C04-2C28-BFD2-C0B809C1CD8C}"/>
              </a:ext>
            </a:extLst>
          </p:cNvPr>
          <p:cNvSpPr/>
          <p:nvPr/>
        </p:nvSpPr>
        <p:spPr>
          <a:xfrm>
            <a:off x="239020" y="2009799"/>
            <a:ext cx="15120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Provincia di Como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C4AF91A9-65E7-AD0B-91FD-9D733FB03E95}"/>
              </a:ext>
            </a:extLst>
          </p:cNvPr>
          <p:cNvSpPr/>
          <p:nvPr/>
        </p:nvSpPr>
        <p:spPr>
          <a:xfrm>
            <a:off x="2789464" y="1162274"/>
            <a:ext cx="6613071" cy="17235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6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badi" panose="020F0502020204030204" pitchFamily="34" charset="0"/>
              </a:rPr>
              <a:t>Provincia di Como</a:t>
            </a:r>
          </a:p>
          <a:p>
            <a:pPr algn="ctr"/>
            <a:endParaRPr lang="it-IT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87B7C251-9580-B611-E547-264D6D929CCE}"/>
              </a:ext>
            </a:extLst>
          </p:cNvPr>
          <p:cNvSpPr/>
          <p:nvPr/>
        </p:nvSpPr>
        <p:spPr>
          <a:xfrm>
            <a:off x="2586482" y="3583126"/>
            <a:ext cx="726871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Venerdì 08.11.2024  corso base </a:t>
            </a:r>
            <a:r>
              <a:rPr lang="it-IT" sz="4400" b="1" i="0" dirty="0">
                <a:effectLst/>
                <a:latin typeface="Abadi" panose="020B0604020104020204" pitchFamily="34" charset="0"/>
              </a:rPr>
              <a:t>Corso Base PC A1-01</a:t>
            </a:r>
            <a:endParaRPr lang="it-IT" sz="4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badi" panose="020B0604020104020204" pitchFamily="34" charset="0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1AC10016-E69A-6142-A0F4-91E587C0AB9F}"/>
              </a:ext>
            </a:extLst>
          </p:cNvPr>
          <p:cNvSpPr/>
          <p:nvPr/>
        </p:nvSpPr>
        <p:spPr>
          <a:xfrm>
            <a:off x="3181351" y="7450528"/>
            <a:ext cx="565256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L’evento è dedicato ai sindaci della Comunità  Montana Valli del Lario e del Ceresio o persona delegata. Qualora l’amministratore lo ritenga opportuno è possibile far partecipare anche il tecnico del Comune.</a:t>
            </a:r>
          </a:p>
          <a:p>
            <a:pPr algn="ctr"/>
            <a:endParaRPr lang="it-IT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Immagine 4" descr="Immagine che contiene simbolo&#10;&#10;Descrizione generata automaticamente">
            <a:extLst>
              <a:ext uri="{FF2B5EF4-FFF2-40B4-BE49-F238E27FC236}">
                <a16:creationId xmlns:a16="http://schemas.microsoft.com/office/drawing/2014/main" id="{3493F1D2-6D76-3174-E740-8138A9352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804" y="-2260882"/>
            <a:ext cx="1085850" cy="1085850"/>
          </a:xfrm>
          <a:prstGeom prst="rect">
            <a:avLst/>
          </a:prstGeom>
          <a:effectLst>
            <a:outerShdw blurRad="190500" dist="152400" dir="7080000" algn="ctr" rotWithShape="0">
              <a:srgbClr val="000000"/>
            </a:outerShdw>
          </a:effectLst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0866E978-5899-79F1-306F-1286EB330AB4}"/>
              </a:ext>
            </a:extLst>
          </p:cNvPr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it-IT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0446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6000"/>
          </a:blip>
          <a:tile tx="0" ty="0" sx="100000" sy="100000" flip="none" algn="tl"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5B6F099-F176-B05E-5DC6-95DA2589F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simbolo, cresta, emblema, bandiera&#10;&#10;Descrizione generata automaticamente">
            <a:extLst>
              <a:ext uri="{FF2B5EF4-FFF2-40B4-BE49-F238E27FC236}">
                <a16:creationId xmlns:a16="http://schemas.microsoft.com/office/drawing/2014/main" id="{4356AB49-68B9-F351-802A-A02094A2A5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226" y="1007911"/>
            <a:ext cx="1821544" cy="1821544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D6B72CEA-BDD8-F0AA-12C6-A2C79FCCA9EB}"/>
              </a:ext>
            </a:extLst>
          </p:cNvPr>
          <p:cNvSpPr/>
          <p:nvPr/>
        </p:nvSpPr>
        <p:spPr>
          <a:xfrm>
            <a:off x="5345999" y="2904982"/>
            <a:ext cx="15120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Provincia di Como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B29CEECE-9FD4-6D6A-6FC1-13AB0766F82B}"/>
              </a:ext>
            </a:extLst>
          </p:cNvPr>
          <p:cNvSpPr/>
          <p:nvPr/>
        </p:nvSpPr>
        <p:spPr>
          <a:xfrm>
            <a:off x="2521610" y="376969"/>
            <a:ext cx="818333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</a:t>
            </a:r>
            <a:r>
              <a:rPr lang="it-IT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Venerdì 08.11.2024  corso base </a:t>
            </a:r>
            <a:r>
              <a:rPr lang="it-IT" sz="1800" b="1" i="0" dirty="0">
                <a:effectLst/>
                <a:latin typeface="Abadi" panose="020B0604020104020204" pitchFamily="34" charset="0"/>
              </a:rPr>
              <a:t>Corso Base PC A1-01</a:t>
            </a:r>
            <a:endParaRPr lang="it-IT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badi" panose="020B0604020104020204" pitchFamily="34" charset="0"/>
            </a:endParaRPr>
          </a:p>
          <a:p>
            <a:pPr algn="ctr"/>
            <a:endParaRPr lang="it-IT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badi" panose="020F0502020204030204" pitchFamily="34" charset="0"/>
            </a:endParaRPr>
          </a:p>
          <a:p>
            <a:pPr algn="ctr"/>
            <a:endParaRPr lang="it-IT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78B2B8BB-860C-BEB7-7DF8-32F089BB1295}"/>
              </a:ext>
            </a:extLst>
          </p:cNvPr>
          <p:cNvSpPr/>
          <p:nvPr/>
        </p:nvSpPr>
        <p:spPr>
          <a:xfrm>
            <a:off x="1051000" y="3811381"/>
            <a:ext cx="1008999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 - Protezione Civile </a:t>
            </a:r>
          </a:p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Considerazioni finali</a:t>
            </a:r>
          </a:p>
        </p:txBody>
      </p:sp>
    </p:spTree>
    <p:extLst>
      <p:ext uri="{BB962C8B-B14F-4D97-AF65-F5344CB8AC3E}">
        <p14:creationId xmlns:p14="http://schemas.microsoft.com/office/powerpoint/2010/main" val="2707872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ACB63A-BB7E-ED94-950E-076BADCF73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simbolo, cresta, emblema, bandiera&#10;&#10;Descrizione generata automaticamente">
            <a:extLst>
              <a:ext uri="{FF2B5EF4-FFF2-40B4-BE49-F238E27FC236}">
                <a16:creationId xmlns:a16="http://schemas.microsoft.com/office/drawing/2014/main" id="{F92AFBFE-1937-8F2A-F550-5FD55F8E94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0" y="376969"/>
            <a:ext cx="1524000" cy="15240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D90E3B46-899C-54D5-03F9-A2F8C26AC0FD}"/>
              </a:ext>
            </a:extLst>
          </p:cNvPr>
          <p:cNvSpPr/>
          <p:nvPr/>
        </p:nvSpPr>
        <p:spPr>
          <a:xfrm>
            <a:off x="239020" y="2009799"/>
            <a:ext cx="15120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Provincia di Como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381FF7CD-3A8C-1CD2-AF21-5510042F30B5}"/>
              </a:ext>
            </a:extLst>
          </p:cNvPr>
          <p:cNvSpPr/>
          <p:nvPr/>
        </p:nvSpPr>
        <p:spPr>
          <a:xfrm>
            <a:off x="2521610" y="376969"/>
            <a:ext cx="818333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</a:t>
            </a:r>
            <a:r>
              <a:rPr lang="it-IT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Venerdì 08.11.2024  corso base </a:t>
            </a:r>
            <a:r>
              <a:rPr lang="it-IT" sz="1800" b="1" i="0" dirty="0">
                <a:effectLst/>
                <a:latin typeface="Abadi" panose="020B0604020104020204" pitchFamily="34" charset="0"/>
              </a:rPr>
              <a:t>Corso Base PC A1-01</a:t>
            </a:r>
            <a:endParaRPr lang="it-IT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badi" panose="020B0604020104020204" pitchFamily="34" charset="0"/>
            </a:endParaRPr>
          </a:p>
          <a:p>
            <a:pPr algn="ctr"/>
            <a:endParaRPr lang="it-IT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badi" panose="020F0502020204030204" pitchFamily="34" charset="0"/>
            </a:endParaRPr>
          </a:p>
          <a:p>
            <a:pPr algn="ctr"/>
            <a:endParaRPr lang="it-IT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Immagine 4" descr="Immagine che contiene simbolo&#10;&#10;Descrizione generata automaticamente">
            <a:extLst>
              <a:ext uri="{FF2B5EF4-FFF2-40B4-BE49-F238E27FC236}">
                <a16:creationId xmlns:a16="http://schemas.microsoft.com/office/drawing/2014/main" id="{64B82491-DD6D-7021-094B-0E37B609C6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804" y="-2260882"/>
            <a:ext cx="1085850" cy="1085850"/>
          </a:xfrm>
          <a:prstGeom prst="rect">
            <a:avLst/>
          </a:prstGeom>
          <a:effectLst>
            <a:outerShdw blurRad="190500" dist="152400" dir="7080000" algn="ctr" rotWithShape="0">
              <a:srgbClr val="000000"/>
            </a:outerShdw>
          </a:effec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1B0ED4A9-5DE1-B2D5-D06D-5A602F1F4387}"/>
              </a:ext>
            </a:extLst>
          </p:cNvPr>
          <p:cNvSpPr/>
          <p:nvPr/>
        </p:nvSpPr>
        <p:spPr>
          <a:xfrm>
            <a:off x="2742915" y="684745"/>
            <a:ext cx="774072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 Struttura dei servizi</a:t>
            </a:r>
          </a:p>
        </p:txBody>
      </p:sp>
      <p:pic>
        <p:nvPicPr>
          <p:cNvPr id="4" name="Immagine 3" descr="Immagine che contiene testo, diagramma, Parallelo, documento&#10;&#10;Descrizione generata automaticamente">
            <a:extLst>
              <a:ext uri="{FF2B5EF4-FFF2-40B4-BE49-F238E27FC236}">
                <a16:creationId xmlns:a16="http://schemas.microsoft.com/office/drawing/2014/main" id="{04B4E1C2-154F-8065-7ECE-61FA7CE345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411" y="1331076"/>
            <a:ext cx="7657230" cy="541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027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6000"/>
          </a:blip>
          <a:tile tx="0" ty="0" sx="100000" sy="100000" flip="none" algn="tl"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F3263D-29A4-6F5C-55C4-0A2CD63E15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simbolo, cresta, emblema, bandiera&#10;&#10;Descrizione generata automaticamente">
            <a:extLst>
              <a:ext uri="{FF2B5EF4-FFF2-40B4-BE49-F238E27FC236}">
                <a16:creationId xmlns:a16="http://schemas.microsoft.com/office/drawing/2014/main" id="{162298F4-C484-1381-4DF5-7EB6F98D13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0" y="376969"/>
            <a:ext cx="1524000" cy="15240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F8F49870-B2E7-E413-CE49-1FFC528FA5DC}"/>
              </a:ext>
            </a:extLst>
          </p:cNvPr>
          <p:cNvSpPr/>
          <p:nvPr/>
        </p:nvSpPr>
        <p:spPr>
          <a:xfrm>
            <a:off x="239020" y="2009799"/>
            <a:ext cx="15120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Provincia di Como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649D0D1B-ED2B-085E-D852-04F862440FC0}"/>
              </a:ext>
            </a:extLst>
          </p:cNvPr>
          <p:cNvSpPr/>
          <p:nvPr/>
        </p:nvSpPr>
        <p:spPr>
          <a:xfrm>
            <a:off x="2521610" y="376969"/>
            <a:ext cx="818333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</a:t>
            </a:r>
            <a:r>
              <a:rPr lang="it-IT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Venerdì 08.11.2024  corso base </a:t>
            </a:r>
            <a:r>
              <a:rPr lang="it-IT" sz="1800" b="1" i="0" dirty="0">
                <a:effectLst/>
                <a:latin typeface="Abadi" panose="020B0604020104020204" pitchFamily="34" charset="0"/>
              </a:rPr>
              <a:t>Corso Base PC A1-01</a:t>
            </a:r>
            <a:endParaRPr lang="it-IT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badi" panose="020B0604020104020204" pitchFamily="34" charset="0"/>
            </a:endParaRPr>
          </a:p>
          <a:p>
            <a:pPr algn="ctr"/>
            <a:endParaRPr lang="it-IT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badi" panose="020F0502020204030204" pitchFamily="34" charset="0"/>
            </a:endParaRPr>
          </a:p>
          <a:p>
            <a:pPr algn="ctr"/>
            <a:endParaRPr lang="it-IT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764887A-D268-09B2-9CB8-8BE9672813EF}"/>
              </a:ext>
            </a:extLst>
          </p:cNvPr>
          <p:cNvSpPr/>
          <p:nvPr/>
        </p:nvSpPr>
        <p:spPr>
          <a:xfrm>
            <a:off x="1874982" y="684745"/>
            <a:ext cx="1008999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 attuale struttura ufficio</a:t>
            </a:r>
          </a:p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 Protezione Civile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9F6C2777-0ABD-EF92-34BE-47DDBA2CD0D0}"/>
              </a:ext>
            </a:extLst>
          </p:cNvPr>
          <p:cNvSpPr/>
          <p:nvPr/>
        </p:nvSpPr>
        <p:spPr>
          <a:xfrm>
            <a:off x="2050916" y="2295271"/>
            <a:ext cx="9738128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it-IT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Dirigente										  Bruno Tarantola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it-IT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Responsabile del servizio  					  Giuseppe Bernasconi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it-IT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Responsabile  antincendio boschivo 	         Patrizio Valli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it-IT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Ref. pianificazione, organizzazione beni    	  Pierangelo Castellini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it-IT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Ref. G</a:t>
            </a:r>
            <a:r>
              <a:rPr lang="it-IT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estione albo, istanze, rimborsi 			  Daniele Statuto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it-IT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Ref. Bilancio, acquisti gestione </a:t>
            </a:r>
            <a:r>
              <a:rPr lang="it-IT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amm</a:t>
            </a:r>
            <a:r>
              <a:rPr lang="it-IT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		  Giulia Colombo </a:t>
            </a:r>
            <a:endParaRPr lang="it-IT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685800" indent="-685800" algn="ctr">
              <a:buFont typeface="Arial" panose="020B0604020202020204" pitchFamily="34" charset="0"/>
              <a:buChar char="•"/>
            </a:pPr>
            <a:endParaRPr lang="it-IT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6160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6000"/>
          </a:blip>
          <a:tile tx="0" ty="0" sx="100000" sy="100000" flip="none" algn="tl"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7C54BB-341B-3A15-7A42-A4EE0B38C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simbolo, cresta, emblema, bandiera&#10;&#10;Descrizione generata automaticamente">
            <a:extLst>
              <a:ext uri="{FF2B5EF4-FFF2-40B4-BE49-F238E27FC236}">
                <a16:creationId xmlns:a16="http://schemas.microsoft.com/office/drawing/2014/main" id="{3B4EB945-BCE5-E696-01C2-8DF05CD97D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0" y="376969"/>
            <a:ext cx="1524000" cy="15240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5496FC2A-DAF1-EB51-D2CE-9BED64082D34}"/>
              </a:ext>
            </a:extLst>
          </p:cNvPr>
          <p:cNvSpPr/>
          <p:nvPr/>
        </p:nvSpPr>
        <p:spPr>
          <a:xfrm>
            <a:off x="239020" y="2009799"/>
            <a:ext cx="15120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Provincia di Como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C9AE0D2-EBF2-B910-1C1A-D97BC8E93EEA}"/>
              </a:ext>
            </a:extLst>
          </p:cNvPr>
          <p:cNvSpPr/>
          <p:nvPr/>
        </p:nvSpPr>
        <p:spPr>
          <a:xfrm>
            <a:off x="2521610" y="376969"/>
            <a:ext cx="818333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</a:t>
            </a:r>
            <a:r>
              <a:rPr lang="it-IT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Venerdì 08.11.2024  corso base </a:t>
            </a:r>
            <a:r>
              <a:rPr lang="it-IT" sz="1800" b="1" i="0" dirty="0">
                <a:effectLst/>
                <a:latin typeface="Abadi" panose="020B0604020104020204" pitchFamily="34" charset="0"/>
              </a:rPr>
              <a:t>Corso Base PC A1-01</a:t>
            </a:r>
            <a:endParaRPr lang="it-IT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badi" panose="020B0604020104020204" pitchFamily="34" charset="0"/>
            </a:endParaRPr>
          </a:p>
          <a:p>
            <a:pPr algn="ctr"/>
            <a:endParaRPr lang="it-IT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badi" panose="020F0502020204030204" pitchFamily="34" charset="0"/>
            </a:endParaRPr>
          </a:p>
          <a:p>
            <a:pPr algn="ctr"/>
            <a:endParaRPr lang="it-IT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3997D3C-5646-AB8D-9978-771BB8E821C3}"/>
              </a:ext>
            </a:extLst>
          </p:cNvPr>
          <p:cNvSpPr/>
          <p:nvPr/>
        </p:nvSpPr>
        <p:spPr>
          <a:xfrm>
            <a:off x="1568279" y="1038688"/>
            <a:ext cx="1008999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 - Protezione Civile funzione delegata di R.L. Legge R.L. 27.2021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81656CD-E95A-55AA-D852-B11AE2E12F1C}"/>
              </a:ext>
            </a:extLst>
          </p:cNvPr>
          <p:cNvSpPr/>
          <p:nvPr/>
        </p:nvSpPr>
        <p:spPr>
          <a:xfrm>
            <a:off x="1429664" y="2510713"/>
            <a:ext cx="992641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it-IT" sz="2400" b="1" i="0" u="none" strike="noStrike" baseline="0" dirty="0">
                <a:latin typeface="Calibri" panose="020F0502020204030204" pitchFamily="34" charset="0"/>
              </a:rPr>
              <a:t>Previsione e prevenzione dei rischi:</a:t>
            </a:r>
          </a:p>
          <a:p>
            <a:pPr algn="l"/>
            <a:r>
              <a:rPr lang="it-IT" sz="2400" b="0" i="0" u="none" strike="noStrike" baseline="0" dirty="0">
                <a:latin typeface="Calibri" panose="020F0502020204030204" pitchFamily="34" charset="0"/>
              </a:rPr>
              <a:t>1. rilevazione dei rischi sul territorio di competenza;</a:t>
            </a:r>
          </a:p>
          <a:p>
            <a:pPr algn="l"/>
            <a:r>
              <a:rPr lang="it-IT" sz="2400" b="0" i="0" u="none" strike="noStrike" baseline="0" dirty="0">
                <a:latin typeface="Calibri" panose="020F0502020204030204" pitchFamily="34" charset="0"/>
              </a:rPr>
              <a:t>2. attività di diffusione della conoscenza e della cultura della protezione civile;</a:t>
            </a:r>
          </a:p>
          <a:p>
            <a:pPr algn="l"/>
            <a:r>
              <a:rPr lang="it-IT" sz="2400" b="0" i="0" u="none" strike="noStrike" baseline="0" dirty="0">
                <a:latin typeface="Calibri" panose="020F0502020204030204" pitchFamily="34" charset="0"/>
              </a:rPr>
              <a:t>3. attività di previsione e degli interventi di prevenzione dei rischi stabilite nella programmazione regionale, con l'adozione dei connessi provvedimenti amministrativi;</a:t>
            </a:r>
          </a:p>
          <a:p>
            <a:pPr algn="l"/>
            <a:r>
              <a:rPr lang="it-IT" sz="2400" b="0" i="0" u="none" strike="noStrike" baseline="0" dirty="0">
                <a:latin typeface="Calibri" panose="020F0502020204030204" pitchFamily="34" charset="0"/>
              </a:rPr>
              <a:t>4. rilevazione, raccolta ed elaborazione dei dati relativi alle attività di previsione e prevenzione dei rischi.</a:t>
            </a:r>
            <a:endParaRPr lang="it-IT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5861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6000"/>
          </a:blip>
          <a:tile tx="0" ty="0" sx="100000" sy="100000" flip="none" algn="tl"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50C12D-F9CA-14A8-E6F0-3447293AAC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simbolo, cresta, emblema, bandiera&#10;&#10;Descrizione generata automaticamente">
            <a:extLst>
              <a:ext uri="{FF2B5EF4-FFF2-40B4-BE49-F238E27FC236}">
                <a16:creationId xmlns:a16="http://schemas.microsoft.com/office/drawing/2014/main" id="{2BEA6E2D-93C2-4024-BE37-4271CC9144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0" y="376969"/>
            <a:ext cx="1524000" cy="15240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5B909EB8-A97E-E657-3529-5233EA4E536F}"/>
              </a:ext>
            </a:extLst>
          </p:cNvPr>
          <p:cNvSpPr/>
          <p:nvPr/>
        </p:nvSpPr>
        <p:spPr>
          <a:xfrm>
            <a:off x="239020" y="2009799"/>
            <a:ext cx="15120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Provincia di Como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ECC104E-C318-DA9F-2E0C-C7330D089A05}"/>
              </a:ext>
            </a:extLst>
          </p:cNvPr>
          <p:cNvSpPr/>
          <p:nvPr/>
        </p:nvSpPr>
        <p:spPr>
          <a:xfrm>
            <a:off x="2521610" y="376969"/>
            <a:ext cx="818333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</a:t>
            </a:r>
            <a:r>
              <a:rPr lang="it-IT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Venerdì 08.11.2024  corso base </a:t>
            </a:r>
            <a:r>
              <a:rPr lang="it-IT" sz="1800" b="1" i="0" dirty="0">
                <a:effectLst/>
                <a:latin typeface="Abadi" panose="020B0604020104020204" pitchFamily="34" charset="0"/>
              </a:rPr>
              <a:t>Corso Base PC A1-01</a:t>
            </a:r>
            <a:endParaRPr lang="it-IT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badi" panose="020B0604020104020204" pitchFamily="34" charset="0"/>
            </a:endParaRPr>
          </a:p>
          <a:p>
            <a:pPr algn="ctr"/>
            <a:endParaRPr lang="it-IT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badi" panose="020F0502020204030204" pitchFamily="34" charset="0"/>
            </a:endParaRPr>
          </a:p>
          <a:p>
            <a:pPr algn="ctr"/>
            <a:endParaRPr lang="it-IT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490B06CD-9F08-442C-DD94-CCE5FAA42669}"/>
              </a:ext>
            </a:extLst>
          </p:cNvPr>
          <p:cNvSpPr/>
          <p:nvPr/>
        </p:nvSpPr>
        <p:spPr>
          <a:xfrm>
            <a:off x="1568279" y="1038688"/>
            <a:ext cx="1008999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 - Protezione Civile funzione delegata di R.L. Legge R.L. 27.2021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ACF6135A-56D7-2F8A-3C9B-0C81DDA6439F}"/>
              </a:ext>
            </a:extLst>
          </p:cNvPr>
          <p:cNvSpPr/>
          <p:nvPr/>
        </p:nvSpPr>
        <p:spPr>
          <a:xfrm>
            <a:off x="622300" y="2562688"/>
            <a:ext cx="11035976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it-IT" sz="2000" b="1" i="0" u="none" strike="noStrike" baseline="0" dirty="0">
                <a:latin typeface="Calibri" panose="020F0502020204030204" pitchFamily="34" charset="0"/>
              </a:rPr>
              <a:t>Pianificazione di area vasta </a:t>
            </a:r>
          </a:p>
          <a:p>
            <a:pPr algn="l"/>
            <a:r>
              <a:rPr lang="it-IT" sz="2000" b="0" i="0" u="none" strike="noStrike" baseline="0" dirty="0">
                <a:latin typeface="Calibri" panose="020F0502020204030204" pitchFamily="34" charset="0"/>
              </a:rPr>
              <a:t>1. redazione, adozione e attuazione del piano di area vasta di protezione civile;</a:t>
            </a:r>
          </a:p>
          <a:p>
            <a:pPr algn="l"/>
            <a:r>
              <a:rPr lang="it-IT" sz="2000" b="0" i="0" u="none" strike="noStrike" baseline="0" dirty="0">
                <a:latin typeface="Calibri" panose="020F0502020204030204" pitchFamily="34" charset="0"/>
              </a:rPr>
              <a:t>2. valutazione periodica del piano di area vasta di protezione civile, anche mediante apposite</a:t>
            </a:r>
          </a:p>
          <a:p>
            <a:pPr algn="l"/>
            <a:r>
              <a:rPr lang="it-IT" sz="2000" b="0" i="0" u="none" strike="noStrike" baseline="0" dirty="0">
                <a:latin typeface="Calibri" panose="020F0502020204030204" pitchFamily="34" charset="0"/>
              </a:rPr>
              <a:t>esercitazioni;</a:t>
            </a:r>
          </a:p>
          <a:p>
            <a:pPr algn="l"/>
            <a:r>
              <a:rPr lang="it-IT" sz="2000" b="0" i="0" u="none" strike="noStrike" baseline="0" dirty="0">
                <a:latin typeface="Calibri" panose="020F0502020204030204" pitchFamily="34" charset="0"/>
              </a:rPr>
              <a:t>3. supporto ai comuni, anche in forma associata, nello svolgimento delle attività di competenza, riguardo</a:t>
            </a:r>
          </a:p>
          <a:p>
            <a:pPr algn="l"/>
            <a:r>
              <a:rPr lang="it-IT" sz="2000" b="0" i="0" u="none" strike="noStrike" baseline="0" dirty="0">
                <a:latin typeface="Calibri" panose="020F0502020204030204" pitchFamily="34" charset="0"/>
              </a:rPr>
              <a:t>a previsione, prevenzione e redazione dei piani di emergenza;</a:t>
            </a:r>
          </a:p>
          <a:p>
            <a:pPr algn="l"/>
            <a:r>
              <a:rPr lang="it-IT" sz="2000" b="0" i="0" u="none" strike="noStrike" baseline="0" dirty="0">
                <a:latin typeface="Calibri" panose="020F0502020204030204" pitchFamily="34" charset="0"/>
              </a:rPr>
              <a:t>4. verifica periodica del coordinamento e della coerenza dei piani e programmi di gestione, tutela e</a:t>
            </a:r>
          </a:p>
          <a:p>
            <a:pPr algn="l"/>
            <a:r>
              <a:rPr lang="it-IT" sz="2000" b="0" i="0" u="none" strike="noStrike" baseline="0" dirty="0">
                <a:latin typeface="Calibri" panose="020F0502020204030204" pitchFamily="34" charset="0"/>
              </a:rPr>
              <a:t>risanamento del territorio di propria competenza e degli ulteriori strumenti di pianificazione strategica</a:t>
            </a:r>
          </a:p>
          <a:p>
            <a:pPr algn="l"/>
            <a:r>
              <a:rPr lang="it-IT" sz="2000" b="0" i="0" u="none" strike="noStrike" baseline="0" dirty="0">
                <a:latin typeface="Calibri" panose="020F0502020204030204" pitchFamily="34" charset="0"/>
              </a:rPr>
              <a:t>territoriale di propria competenza con gli scenari di rischio;</a:t>
            </a:r>
          </a:p>
          <a:p>
            <a:pPr algn="l"/>
            <a:r>
              <a:rPr lang="it-IT" sz="2000" b="0" i="0" u="none" strike="noStrike" baseline="0" dirty="0">
                <a:latin typeface="Calibri" panose="020F0502020204030204" pitchFamily="34" charset="0"/>
              </a:rPr>
              <a:t>5. individuazione, all'interno del territorio di competenza, di eventuali sub-ambiti operativi.</a:t>
            </a:r>
            <a:endParaRPr lang="it-IT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9668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6000"/>
          </a:blip>
          <a:tile tx="0" ty="0" sx="100000" sy="100000" flip="none" algn="tl"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657631-0A20-BE0E-90B6-24026CD44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simbolo, cresta, emblema, bandiera&#10;&#10;Descrizione generata automaticamente">
            <a:extLst>
              <a:ext uri="{FF2B5EF4-FFF2-40B4-BE49-F238E27FC236}">
                <a16:creationId xmlns:a16="http://schemas.microsoft.com/office/drawing/2014/main" id="{4EB87D52-8BF0-44BD-7FEC-223CE1E80C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0" y="376969"/>
            <a:ext cx="1524000" cy="15240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D8AA0925-A5FD-70D0-A1AC-DCC51EC5AE47}"/>
              </a:ext>
            </a:extLst>
          </p:cNvPr>
          <p:cNvSpPr/>
          <p:nvPr/>
        </p:nvSpPr>
        <p:spPr>
          <a:xfrm>
            <a:off x="239020" y="2009799"/>
            <a:ext cx="15120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Provincia di Como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C840CD41-59FB-EAE3-23E7-5FEA27FE4492}"/>
              </a:ext>
            </a:extLst>
          </p:cNvPr>
          <p:cNvSpPr/>
          <p:nvPr/>
        </p:nvSpPr>
        <p:spPr>
          <a:xfrm>
            <a:off x="2521610" y="376969"/>
            <a:ext cx="818333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</a:t>
            </a:r>
            <a:r>
              <a:rPr lang="it-IT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Venerdì 08.11.2024  corso base </a:t>
            </a:r>
            <a:r>
              <a:rPr lang="it-IT" sz="1800" b="1" i="0" dirty="0">
                <a:effectLst/>
                <a:latin typeface="Abadi" panose="020B0604020104020204" pitchFamily="34" charset="0"/>
              </a:rPr>
              <a:t>Corso Base PC A1-01</a:t>
            </a:r>
            <a:endParaRPr lang="it-IT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badi" panose="020B0604020104020204" pitchFamily="34" charset="0"/>
            </a:endParaRPr>
          </a:p>
          <a:p>
            <a:pPr algn="ctr"/>
            <a:endParaRPr lang="it-IT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badi" panose="020F0502020204030204" pitchFamily="34" charset="0"/>
            </a:endParaRPr>
          </a:p>
          <a:p>
            <a:pPr algn="ctr"/>
            <a:endParaRPr lang="it-IT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F401F6D9-BF42-3BA0-025B-8C96ED45F86F}"/>
              </a:ext>
            </a:extLst>
          </p:cNvPr>
          <p:cNvSpPr/>
          <p:nvPr/>
        </p:nvSpPr>
        <p:spPr>
          <a:xfrm>
            <a:off x="1568279" y="1038688"/>
            <a:ext cx="1008999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 - Protezione Civile funzione delegata di R.L. Legge R.L. 27.2021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3E467984-260E-7756-9DE0-6B801F278752}"/>
              </a:ext>
            </a:extLst>
          </p:cNvPr>
          <p:cNvSpPr/>
          <p:nvPr/>
        </p:nvSpPr>
        <p:spPr>
          <a:xfrm>
            <a:off x="1751020" y="2286798"/>
            <a:ext cx="992641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it-IT" sz="1800" b="1" i="0" u="none" strike="noStrike" baseline="0" dirty="0">
                <a:latin typeface="Calibri" panose="020F0502020204030204" pitchFamily="34" charset="0"/>
              </a:rPr>
              <a:t>Gestione e superamento dell’emergenza: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1. attivazione dei servizi urgenti di propria competenza, anche di natura tecnica, in caso di eventi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calamitosi di livello locale o di area vasta;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2. gestione della Sala Operativa di area vasta;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3. raccordo con la prefettura territorialmente competente, ai fini dell'attuazione del piano di area vasta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di protezione civile;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4. attivazione, direzione e coordinamento del volontariato organizzato di protezione civile, in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collaborazione con i Comitati di coordinamento del volontariato;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5. gestione, con la collaborazione dei Comitati di coordinamento del volontariato delle componenti di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area vasta della Colonna mobile regionale;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6. coordinamento dell'attivazione dei Centri polifunzionali di emergenza e manutenzione;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7. supporto ai comuni per la gestione e il superamento delle emergenze inclusa l'organizzazione dei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presidi territoriali;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8. attività di formazione, in concorso con la Regione;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9. raccolta dei dati e compilazione delle schede di primo accertamento danni causati da evento</a:t>
            </a:r>
          </a:p>
          <a:p>
            <a:pPr algn="l"/>
            <a:r>
              <a:rPr lang="it-IT" sz="1800" b="0" i="0" u="none" strike="noStrike" baseline="0" dirty="0">
                <a:latin typeface="Calibri" panose="020F0502020204030204" pitchFamily="34" charset="0"/>
              </a:rPr>
              <a:t>calamitoso.</a:t>
            </a:r>
            <a:endParaRPr lang="it-IT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5369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6000"/>
          </a:blip>
          <a:tile tx="0" ty="0" sx="100000" sy="100000" flip="none" algn="tl"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6EFC4D-64ED-E8DC-6DCB-6F26B5550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simbolo, cresta, emblema, bandiera&#10;&#10;Descrizione generata automaticamente">
            <a:extLst>
              <a:ext uri="{FF2B5EF4-FFF2-40B4-BE49-F238E27FC236}">
                <a16:creationId xmlns:a16="http://schemas.microsoft.com/office/drawing/2014/main" id="{ED11368C-72E3-F4DA-A5AF-51F33B0BF2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0" y="376969"/>
            <a:ext cx="1524000" cy="15240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F87C09EE-13F8-A4E3-26D3-6A35715565E4}"/>
              </a:ext>
            </a:extLst>
          </p:cNvPr>
          <p:cNvSpPr/>
          <p:nvPr/>
        </p:nvSpPr>
        <p:spPr>
          <a:xfrm>
            <a:off x="239020" y="2009799"/>
            <a:ext cx="15120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Provincia di Como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3F0BCF7-2E55-F714-866A-E4321B09CF27}"/>
              </a:ext>
            </a:extLst>
          </p:cNvPr>
          <p:cNvSpPr/>
          <p:nvPr/>
        </p:nvSpPr>
        <p:spPr>
          <a:xfrm>
            <a:off x="2521610" y="376969"/>
            <a:ext cx="818333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</a:t>
            </a:r>
            <a:r>
              <a:rPr lang="it-IT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Venerdì 08.11.2024  corso base </a:t>
            </a:r>
            <a:r>
              <a:rPr lang="it-IT" sz="1800" b="1" i="0" dirty="0">
                <a:effectLst/>
                <a:latin typeface="Abadi" panose="020B0604020104020204" pitchFamily="34" charset="0"/>
              </a:rPr>
              <a:t>Corso Base PC A1-01</a:t>
            </a:r>
            <a:endParaRPr lang="it-IT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badi" panose="020B0604020104020204" pitchFamily="34" charset="0"/>
            </a:endParaRPr>
          </a:p>
          <a:p>
            <a:pPr algn="ctr"/>
            <a:endParaRPr lang="it-IT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badi" panose="020F0502020204030204" pitchFamily="34" charset="0"/>
            </a:endParaRPr>
          </a:p>
          <a:p>
            <a:pPr algn="ctr"/>
            <a:endParaRPr lang="it-IT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3A535E2-9364-61E2-B4F5-E98F08BF38FE}"/>
              </a:ext>
            </a:extLst>
          </p:cNvPr>
          <p:cNvSpPr/>
          <p:nvPr/>
        </p:nvSpPr>
        <p:spPr>
          <a:xfrm>
            <a:off x="1568279" y="1038688"/>
            <a:ext cx="1008999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 - Protezione Civile funzione </a:t>
            </a:r>
          </a:p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Colonna Mobile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4FB2927E-FADB-7524-1BDC-76C2D5FF1B39}"/>
              </a:ext>
            </a:extLst>
          </p:cNvPr>
          <p:cNvSpPr/>
          <p:nvPr/>
        </p:nvSpPr>
        <p:spPr>
          <a:xfrm>
            <a:off x="1751020" y="2286798"/>
            <a:ext cx="992641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Centro per le Emergenze di Erba</a:t>
            </a:r>
          </a:p>
          <a:p>
            <a:pPr algn="l"/>
            <a:endParaRPr lang="it-IT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Immagine 8" descr="Immagine che contiene aereo, Aerofotogrammetria, Vista aerea, Urbanistica&#10;&#10;Descrizione generata automaticamente">
            <a:extLst>
              <a:ext uri="{FF2B5EF4-FFF2-40B4-BE49-F238E27FC236}">
                <a16:creationId xmlns:a16="http://schemas.microsoft.com/office/drawing/2014/main" id="{13AE4667-2BAC-0A6A-0604-C712522B3C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634" y="2712346"/>
            <a:ext cx="8194765" cy="376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427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5907C-B080-B906-02D7-239FCEB728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simbolo, cresta, emblema, bandiera&#10;&#10;Descrizione generata automaticamente">
            <a:extLst>
              <a:ext uri="{FF2B5EF4-FFF2-40B4-BE49-F238E27FC236}">
                <a16:creationId xmlns:a16="http://schemas.microsoft.com/office/drawing/2014/main" id="{57E47350-F3C7-6530-6295-E5BCC6345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0" y="376969"/>
            <a:ext cx="1524000" cy="15240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1D41E47A-5BB9-229B-6954-16A35825E22A}"/>
              </a:ext>
            </a:extLst>
          </p:cNvPr>
          <p:cNvSpPr/>
          <p:nvPr/>
        </p:nvSpPr>
        <p:spPr>
          <a:xfrm>
            <a:off x="239020" y="2009799"/>
            <a:ext cx="15120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Provincia di Como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DAEF445-1347-E174-05E0-5095591819FF}"/>
              </a:ext>
            </a:extLst>
          </p:cNvPr>
          <p:cNvSpPr/>
          <p:nvPr/>
        </p:nvSpPr>
        <p:spPr>
          <a:xfrm>
            <a:off x="2521610" y="376969"/>
            <a:ext cx="818333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</a:t>
            </a:r>
            <a:r>
              <a:rPr lang="it-IT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Venerdì 08.11.2024  corso base </a:t>
            </a:r>
            <a:r>
              <a:rPr lang="it-IT" sz="1800" b="1" i="0" dirty="0">
                <a:effectLst/>
                <a:latin typeface="Abadi" panose="020B0604020104020204" pitchFamily="34" charset="0"/>
              </a:rPr>
              <a:t>Corso Base PC A1-01</a:t>
            </a:r>
            <a:endParaRPr lang="it-IT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badi" panose="020B0604020104020204" pitchFamily="34" charset="0"/>
            </a:endParaRPr>
          </a:p>
          <a:p>
            <a:pPr algn="ctr"/>
            <a:endParaRPr lang="it-IT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badi" panose="020F0502020204030204" pitchFamily="34" charset="0"/>
            </a:endParaRPr>
          </a:p>
          <a:p>
            <a:pPr algn="ctr"/>
            <a:endParaRPr lang="it-IT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CA7F91FC-93DD-8B64-ECD5-3E7347BBADA5}"/>
              </a:ext>
            </a:extLst>
          </p:cNvPr>
          <p:cNvSpPr/>
          <p:nvPr/>
        </p:nvSpPr>
        <p:spPr>
          <a:xfrm>
            <a:off x="1568279" y="1038688"/>
            <a:ext cx="1008999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 - Protezione Civile funzione </a:t>
            </a:r>
          </a:p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Colonna Mobile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0FD12B38-F26A-0509-F70B-3FC22F56FEF6}"/>
              </a:ext>
            </a:extLst>
          </p:cNvPr>
          <p:cNvSpPr/>
          <p:nvPr/>
        </p:nvSpPr>
        <p:spPr>
          <a:xfrm>
            <a:off x="1751020" y="2286798"/>
            <a:ext cx="992641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Centro per le Emergenze di Erba</a:t>
            </a:r>
          </a:p>
          <a:p>
            <a:pPr algn="l"/>
            <a:endParaRPr lang="it-IT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Immagine 4" descr="Immagine che contiene diagramma, testo, linea, schermata&#10;&#10;Descrizione generata automaticamente">
            <a:extLst>
              <a:ext uri="{FF2B5EF4-FFF2-40B4-BE49-F238E27FC236}">
                <a16:creationId xmlns:a16="http://schemas.microsoft.com/office/drawing/2014/main" id="{2B5E3A39-97FD-5C4B-2470-50042AE9E4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00" y="2686907"/>
            <a:ext cx="9474200" cy="349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898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6000"/>
          </a:blip>
          <a:tile tx="0" ty="0" sx="100000" sy="100000" flip="none" algn="tl"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2ED0D2-54B2-A6DA-E5A0-8AA2B6348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simbolo, cresta, emblema, bandiera&#10;&#10;Descrizione generata automaticamente">
            <a:extLst>
              <a:ext uri="{FF2B5EF4-FFF2-40B4-BE49-F238E27FC236}">
                <a16:creationId xmlns:a16="http://schemas.microsoft.com/office/drawing/2014/main" id="{B230E175-07F5-6D68-651C-1F50144516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0" y="376969"/>
            <a:ext cx="1524000" cy="15240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D1223DDE-E145-3482-EB92-33E43E70D4D2}"/>
              </a:ext>
            </a:extLst>
          </p:cNvPr>
          <p:cNvSpPr/>
          <p:nvPr/>
        </p:nvSpPr>
        <p:spPr>
          <a:xfrm>
            <a:off x="239020" y="2009799"/>
            <a:ext cx="15120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Provincia di Como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87DA6A40-34CC-5506-99D5-1AA54F078B40}"/>
              </a:ext>
            </a:extLst>
          </p:cNvPr>
          <p:cNvSpPr/>
          <p:nvPr/>
        </p:nvSpPr>
        <p:spPr>
          <a:xfrm>
            <a:off x="2521610" y="376969"/>
            <a:ext cx="818333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</a:t>
            </a:r>
            <a:r>
              <a:rPr lang="it-IT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Venerdì 08.11.2024  corso base </a:t>
            </a:r>
            <a:r>
              <a:rPr lang="it-IT" sz="1800" b="1" i="0" dirty="0">
                <a:effectLst/>
                <a:latin typeface="Abadi" panose="020B0604020104020204" pitchFamily="34" charset="0"/>
              </a:rPr>
              <a:t>Corso Base PC A1-01</a:t>
            </a:r>
            <a:endParaRPr lang="it-IT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badi" panose="020B0604020104020204" pitchFamily="34" charset="0"/>
            </a:endParaRPr>
          </a:p>
          <a:p>
            <a:pPr algn="ctr"/>
            <a:endParaRPr lang="it-IT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badi" panose="020F0502020204030204" pitchFamily="34" charset="0"/>
            </a:endParaRPr>
          </a:p>
          <a:p>
            <a:pPr algn="ctr"/>
            <a:endParaRPr lang="it-IT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4EA97901-2EE8-0E3E-0BDA-37808BDD2BAC}"/>
              </a:ext>
            </a:extLst>
          </p:cNvPr>
          <p:cNvSpPr/>
          <p:nvPr/>
        </p:nvSpPr>
        <p:spPr>
          <a:xfrm>
            <a:off x="1487054" y="1038688"/>
            <a:ext cx="1008999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Provincia di Como  - Protezione Civile </a:t>
            </a:r>
          </a:p>
          <a:p>
            <a:pPr algn="ctr"/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Tipologie di eventi emergenziali art.7 </a:t>
            </a:r>
            <a:r>
              <a:rPr lang="it-IT" sz="36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dlgs</a:t>
            </a:r>
            <a:r>
              <a:rPr lang="it-IT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badi" panose="020B0604020104020204" pitchFamily="34" charset="0"/>
              </a:rPr>
              <a:t> 1/ 2018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467A454-129F-EA8F-4099-E4A9FE6835F9}"/>
              </a:ext>
            </a:extLst>
          </p:cNvPr>
          <p:cNvSpPr/>
          <p:nvPr/>
        </p:nvSpPr>
        <p:spPr>
          <a:xfrm>
            <a:off x="413188" y="2562688"/>
            <a:ext cx="11024069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-342900">
              <a:buAutoNum type="alphaLcParenR"/>
            </a:pPr>
            <a:r>
              <a:rPr lang="it-IT" dirty="0">
                <a:latin typeface="Calibri" panose="020F0502020204030204" pitchFamily="34" charset="0"/>
              </a:rPr>
              <a:t>emergenze connesse con eventi calamitosi di origine naturale o derivanti dall’attività dell'uomo che possono essere fronteggiati mediante interventi attuabili, dai singoli enti e amministrazioni competenti in via ordinaria;</a:t>
            </a:r>
          </a:p>
          <a:p>
            <a:br>
              <a:rPr lang="it-IT" dirty="0">
                <a:latin typeface="Calibri" panose="020F0502020204030204" pitchFamily="34" charset="0"/>
              </a:rPr>
            </a:br>
            <a:r>
              <a:rPr lang="it-IT" dirty="0">
                <a:latin typeface="Calibri" panose="020F0502020204030204" pitchFamily="34" charset="0"/>
              </a:rPr>
              <a:t>b) emergenze connesse con eventi calamitosi di origine naturale o derivanti dall’attività dell'uomo che per loro natura o estensione comportano l'intervento coordinato di più enti o amministrazioni e debbono essere fronteggiati con mezzi e poteri straordinari da impiegare durante limitati e predefiniti periodi di tempo, disciplinati dalle Regioni e dalle Province autonome di Trento e di Bolzano nell'esercizio della rispettiva potestà legislativa;</a:t>
            </a:r>
          </a:p>
          <a:p>
            <a:br>
              <a:rPr lang="it-IT" dirty="0">
                <a:latin typeface="Calibri" panose="020F0502020204030204" pitchFamily="34" charset="0"/>
              </a:rPr>
            </a:br>
            <a:r>
              <a:rPr lang="it-IT" dirty="0">
                <a:latin typeface="Calibri" panose="020F0502020204030204" pitchFamily="34" charset="0"/>
              </a:rPr>
              <a:t>c) emergenze di rilievo nazionale connesse con eventi calamitosi di origine naturale o derivanti dall’attività dell'uomo che in ragione della loro intensità o estensione debbono, con immediatezza d'intervento, essere fronteggiate con mezzi e poteri straordinari da impiegare durante limitati e predefiniti periodi di tempo ai sensi dell'articolo 24</a:t>
            </a:r>
          </a:p>
        </p:txBody>
      </p:sp>
    </p:spTree>
    <p:extLst>
      <p:ext uri="{BB962C8B-B14F-4D97-AF65-F5344CB8AC3E}">
        <p14:creationId xmlns:p14="http://schemas.microsoft.com/office/powerpoint/2010/main" val="38871366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2016</TotalTime>
  <Words>886</Words>
  <Application>Microsoft Office PowerPoint</Application>
  <PresentationFormat>Widescreen</PresentationFormat>
  <Paragraphs>78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Abadi</vt:lpstr>
      <vt:lpstr>Aptos</vt:lpstr>
      <vt:lpstr>Aptos Display</vt:lpstr>
      <vt:lpstr>Arial</vt:lpstr>
      <vt:lpstr>Calibri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Giuseppe Bernasconi</dc:creator>
  <cp:lastModifiedBy>Giuseppe Bernasconi</cp:lastModifiedBy>
  <cp:revision>3</cp:revision>
  <cp:lastPrinted>2024-11-05T16:31:54Z</cp:lastPrinted>
  <dcterms:created xsi:type="dcterms:W3CDTF">2024-11-05T15:08:16Z</dcterms:created>
  <dcterms:modified xsi:type="dcterms:W3CDTF">2024-11-08T15:51:09Z</dcterms:modified>
</cp:coreProperties>
</file>